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41"/>
  </p:notesMasterIdLst>
  <p:sldIdLst>
    <p:sldId id="256" r:id="rId2"/>
    <p:sldId id="267" r:id="rId3"/>
    <p:sldId id="268" r:id="rId4"/>
    <p:sldId id="269" r:id="rId5"/>
    <p:sldId id="270" r:id="rId6"/>
    <p:sldId id="271" r:id="rId7"/>
    <p:sldId id="272" r:id="rId8"/>
    <p:sldId id="275" r:id="rId9"/>
    <p:sldId id="273" r:id="rId10"/>
    <p:sldId id="274" r:id="rId11"/>
    <p:sldId id="276" r:id="rId12"/>
    <p:sldId id="277" r:id="rId13"/>
    <p:sldId id="278" r:id="rId14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261" r:id="rId22"/>
    <p:sldId id="286" r:id="rId23"/>
    <p:sldId id="304" r:id="rId24"/>
    <p:sldId id="287" r:id="rId25"/>
    <p:sldId id="288" r:id="rId26"/>
    <p:sldId id="290" r:id="rId27"/>
    <p:sldId id="305" r:id="rId28"/>
    <p:sldId id="301" r:id="rId29"/>
    <p:sldId id="302" r:id="rId30"/>
    <p:sldId id="306" r:id="rId31"/>
    <p:sldId id="307" r:id="rId32"/>
    <p:sldId id="296" r:id="rId33"/>
    <p:sldId id="299" r:id="rId34"/>
    <p:sldId id="300" r:id="rId35"/>
    <p:sldId id="262" r:id="rId36"/>
    <p:sldId id="263" r:id="rId37"/>
    <p:sldId id="264" r:id="rId38"/>
    <p:sldId id="265" r:id="rId39"/>
    <p:sldId id="266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8DBDA0-09DA-44AA-A3DB-ECCB0201E283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5130B9-6581-466C-A968-A56801FCE9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22100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59C96-EDE6-49A4-9B86-6C0EBD580361}" type="slidenum">
              <a:rPr lang="ru-RU" smtClean="0"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" name="Google Shape;157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A4566-0341-4B77-A5E0-EB9BF78311EE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6F2BD-0E5E-45AA-89A9-25F49D0433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2559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A4566-0341-4B77-A5E0-EB9BF78311EE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6F2BD-0E5E-45AA-89A9-25F49D0433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602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A4566-0341-4B77-A5E0-EB9BF78311EE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6F2BD-0E5E-45AA-89A9-25F49D0433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6339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A4566-0341-4B77-A5E0-EB9BF78311EE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6F2BD-0E5E-45AA-89A9-25F49D0433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8053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A4566-0341-4B77-A5E0-EB9BF78311EE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6F2BD-0E5E-45AA-89A9-25F49D0433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6548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A4566-0341-4B77-A5E0-EB9BF78311EE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6F2BD-0E5E-45AA-89A9-25F49D0433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02862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A4566-0341-4B77-A5E0-EB9BF78311EE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6F2BD-0E5E-45AA-89A9-25F49D0433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28271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A4566-0341-4B77-A5E0-EB9BF78311EE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6F2BD-0E5E-45AA-89A9-25F49D0433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2998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A4566-0341-4B77-A5E0-EB9BF78311EE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6F2BD-0E5E-45AA-89A9-25F49D0433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59898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A4566-0341-4B77-A5E0-EB9BF78311EE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6F2BD-0E5E-45AA-89A9-25F49D0433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9063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A4566-0341-4B77-A5E0-EB9BF78311EE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6F2BD-0E5E-45AA-89A9-25F49D0433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4970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0A4566-0341-4B77-A5E0-EB9BF78311EE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C6F2BD-0E5E-45AA-89A9-25F49D0433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0144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jpg"/><Relationship Id="rId4" Type="http://schemas.openxmlformats.org/officeDocument/2006/relationships/image" Target="../media/image5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gif"/><Relationship Id="rId4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hyperlink" Target="mailto:mpkamkrai@mail.ru" TargetMode="Externa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vk.com/molparlkam/" TargetMode="External"/><Relationship Id="rId2" Type="http://schemas.openxmlformats.org/officeDocument/2006/relationships/hyperlink" Target="http://www.zaksobr.kamchatka.ru/" TargetMode="Externa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9915" y="1844824"/>
            <a:ext cx="8361328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Лекция на тему:</a:t>
            </a:r>
          </a:p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БЕРЛИНСКАЯ </a:t>
            </a:r>
          </a:p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НАСТУПАТЕЛЬНАЯ ОПЕРАЦИЯ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05593" y="3660706"/>
            <a:ext cx="9036496" cy="272062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Презентация</a:t>
            </a:r>
          </a:p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регионального конкурса, посвященного памяти подвига жителей Камчатки в годы войны, к 77- 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летию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Великой Победы и Курильской десантной операции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«Подвиг 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Камчатцев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вовек не забыть!»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236" y="192346"/>
            <a:ext cx="2906638" cy="825624"/>
          </a:xfrm>
          <a:prstGeom prst="rect">
            <a:avLst/>
          </a:prstGeom>
        </p:spPr>
      </p:pic>
      <p:pic>
        <p:nvPicPr>
          <p:cNvPr id="10" name="Рисунок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5785" y="195943"/>
            <a:ext cx="961383" cy="822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 descr="https://www.ph4.ru/DL/LOGO/e/edinaya_russia__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95943"/>
            <a:ext cx="2952328" cy="822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user\Downloads\WhatsApp Image 2022-04-19 at 11.30.41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196752"/>
            <a:ext cx="1795646" cy="1817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69332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046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04664"/>
            <a:ext cx="9144000" cy="791307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СХЕМА ШТУРМА БЕРЛИНА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1131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berlin-reichstag-defence_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81959" y="0"/>
            <a:ext cx="10049854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331640" y="0"/>
            <a:ext cx="6550255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НЕМЕЦКИЙ ОБОРОНИТЕЛЬНЫЙ ПУНКТ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4036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b1f160f8a76a34c29a180f6fb8e01c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042416"/>
            <a:ext cx="9144000" cy="581558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10156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ТАНКИ, НЕ СПОСОБНЫЕ К ПЕРЕДВИЖЕНИЮ, ВКАПЫВАЛИ НА ПЕРЕКРЕСТКАХ, И ИСПОЛЬЗОВАЛИ КАК НЕПОДВИЖНЫЕ ОГНЕВЫЕ ТОЧКИ.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1653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undesarchiv_Bild_183-J31391,_Berlin,_Volkssturm,_Ausbildu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2636912"/>
            <a:ext cx="6849637" cy="422108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7078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СРЕДИ ГРАЖДАНСКОГО НАСЕЛЕНИЯ ВЫДЕЛЯЛИСЬ ВООРУЖЕННЫЕ ЛЮДИ С ПОВЯЗКАМИ НА РУКАВЕ.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Bundesarchiv_Bild_183-J31320,_Berlin,_Posten_beim_Bau_einer_Straßensperr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787271" y="2636913"/>
            <a:ext cx="6019377" cy="422108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692696"/>
            <a:ext cx="9144000" cy="193899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ОНИ ВХОДИЛИ В ОТДЕЛЬНЫЕ БАТАЛЬОНЫ ФОЛЬКСШТУРМА, ПОДЧИНЯВШИЕСЯ НЕ ВООРУЖЕННЫМ СИЛАМ, А НАЦИОНАЛ-СОЦИАЛИСТИЧЕСКОЙ ПАРТИИ ГЕРМАНИИ. ОПОЛЧЕНИЯ ФОЛЬКСШТУРМА ФОРМИРОВАЛИСЬ ПО СЕНТЯБРЬСКОМУ 1944 ГОДА УКАЗУ ГИТЛЕРА О ТОТАЛЬНОЙ МОБИЛИЗАЦИИ МУЖЧИН В ВОЗРАСТЕ ОТ 16 ДО 60 ЛЕТ.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2444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0" y="65802"/>
            <a:ext cx="4860032" cy="686341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ОБЩАЯ ЧИСЛЕННОСТЬ ЗАЩИТНИКОВ БЕРЛИНА СОСТАВЛЯЛА ОКОЛО 120 ТЫСЯЧ ЧЕЛОВЕК. ЧТОБЫ ОБОРОНЯТЬ ТАКОЙ ОГРОМНЫЙ ГОРОД, КАК БЕРЛИН, ЭТОГО БЫЛО ЯВНО НЕДОСТАТОЧНО. ПОЭТОМУ НЕМЦЫ ЗАЩИЩАЛИ ЛИШЬ ГРУППЫ КВАРТАЛОВ, ВНУТРИ НИХ – ОТДЕЛЬНЫЕ ЗДАНИЯ И ОБЪЕКТЫ, ИМЕВШИЕ КЛЮЧЕВОЕ ЗНАЧЕНИЕ. ЧИСЛЕННОСТЬ СОВЕТСКИХ ВОЙСК, ШТУРМУЮЩИХ БЕРЛИН, СОСТАВЛЯЛА БОЛЕЕ 400 ТЫСЯЧ ЧЕЛОВЕК. И В СТОЛИЦУ ФАШИСТСКОЙ ГЕРМАНИИ ВОШЛА НЕ ПРОСТО МНОГОЧИСЛЕННАЯ АРМИЯ, А БЫВАЛЫЕ СОЛДАТЫ И КОМАНДИРЫ, ИМЕЮЩИЕ НЕМАЛЫЙ ОПЫТ ШТУРМА НЕМЕЦКИХ ГОРОДОВ.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54f50f0a20f6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60031" y="0"/>
            <a:ext cx="4322577" cy="2924944"/>
          </a:xfrm>
          <a:prstGeom prst="rect">
            <a:avLst/>
          </a:prstGeom>
        </p:spPr>
      </p:pic>
      <p:pic>
        <p:nvPicPr>
          <p:cNvPr id="4" name="Рисунок 3" descr="Davidov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2924943"/>
            <a:ext cx="4283968" cy="5997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103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attle_for_Reichstag_1945_map-ru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856486"/>
            <a:ext cx="9144000" cy="13219044"/>
          </a:xfrm>
          <a:prstGeom prst="rect">
            <a:avLst/>
          </a:prstGeom>
        </p:spPr>
      </p:pic>
      <p:sp>
        <p:nvSpPr>
          <p:cNvPr id="5" name="Кольцо 4"/>
          <p:cNvSpPr/>
          <p:nvPr/>
        </p:nvSpPr>
        <p:spPr>
          <a:xfrm>
            <a:off x="6588224" y="2708920"/>
            <a:ext cx="1584176" cy="2160240"/>
          </a:xfrm>
          <a:prstGeom prst="donut">
            <a:avLst>
              <a:gd name="adj" fmla="val 0"/>
            </a:avLst>
          </a:prstGeom>
          <a:ln w="762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63688" y="0"/>
            <a:ext cx="5457841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РЕЙХСТАГ И ПОДСТУПЫ К НЕМУ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470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1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000ABCC_thumb255B1255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17717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59832" y="0"/>
            <a:ext cx="3071610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Штурм Рейхстага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35696" y="6657945"/>
            <a:ext cx="7308304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29 АПРЕЛЯ СОСТОЯЛСЯ ПЕРВЫЙ ШТУРМ РЕЙХСТАГА.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5511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892511" cy="6857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43808" y="0"/>
            <a:ext cx="3557705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ПОСЛАНИЕ ГИТЛЕРУ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4374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Victory_Bann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96752"/>
            <a:ext cx="4501338" cy="3024336"/>
          </a:xfrm>
          <a:prstGeom prst="rect">
            <a:avLst/>
          </a:prstGeom>
        </p:spPr>
      </p:pic>
      <p:pic>
        <p:nvPicPr>
          <p:cNvPr id="3" name="Рисунок 2" descr="15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95936" y="-14415"/>
            <a:ext cx="5148064" cy="6872416"/>
          </a:xfrm>
          <a:prstGeom prst="rect">
            <a:avLst/>
          </a:prstGeom>
        </p:spPr>
      </p:pic>
      <p:sp>
        <p:nvSpPr>
          <p:cNvPr id="59393" name="Rectangle 1"/>
          <p:cNvSpPr>
            <a:spLocks noChangeArrowheads="1"/>
          </p:cNvSpPr>
          <p:nvPr/>
        </p:nvSpPr>
        <p:spPr bwMode="auto">
          <a:xfrm>
            <a:off x="0" y="0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30 АПРЕЛЯ В 11:30 ПОСЛЕ АРТПОДГОТОВКИ СОВЕТСКИЕ ПЕХОТИНЦЫ ВНОВЬ ПЕРЕШЛИ В НАСТУПЛЕНИЕ. ЧЕРЕЗ ДВАЧАСА НАЧАЛАСЬ АРТИЛЛЕРИЙСКАЯ ПОДГОТОВКА ШТУРМА САМОГО ЗДАНИЯ. В 22:30 ЗНАМЯ ПОБЕДЫ БЫЛО ВОДРУЖЕНО НАД ГЛАВНЫМ КУПОЛОМ РЕЙХСТАГА.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4579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76_1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340768"/>
            <a:ext cx="9144000" cy="6004560"/>
          </a:xfrm>
          <a:prstGeom prst="rect">
            <a:avLst/>
          </a:prstGeom>
        </p:spPr>
      </p:pic>
      <p:sp>
        <p:nvSpPr>
          <p:cNvPr id="55297" name="Rectangle 1"/>
          <p:cNvSpPr>
            <a:spLocks noChangeArrowheads="1"/>
          </p:cNvSpPr>
          <p:nvPr/>
        </p:nvSpPr>
        <p:spPr bwMode="auto">
          <a:xfrm>
            <a:off x="0" y="0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ДНЕМ 30 АПРЕЛЯ ГИТЛЕР ПОКОНЧИЛ ЖИЗНЬ САМОУБИЙСТВОМ. ЕГО ТРУП БЫЛ СОЖЖЕН В ВОРОНКЕ ОТ СНАРЯДОВ, ОСТАВЛЕННЫХ БАТАРЕЕЙ 34-ГО ДИВИЗИОНА. СМЕРТЬ ГИТЛЕРА УСКОРИЛА РАЗВЯЗКУ.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5295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Eastern_Front_1945-01_to_1945-0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24744"/>
            <a:ext cx="9144000" cy="7012177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 январю 1945 года германская армия находилась в критическом положении. Шли тяжелые бои в Венгрии и Восточной Пруссии, постепенно вермахт отступал и на Западном фронте.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47864" y="4549676"/>
            <a:ext cx="5796136" cy="23083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Узнав о планах англо-американских войск по захвату Берлина, Ставка разработала операцию, предусматривавшую быстрое продвижение к городу по кратчайшему расстоянию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6477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erlin-reichstag-defence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21763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83768" y="0"/>
            <a:ext cx="4506298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РАЗРУШЕННЫЙ  РЕЙХСТАГ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5226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Google Shape;159;p24" descr="Telegramm-of-capitulation-germany-1945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357562" y="357187"/>
            <a:ext cx="5429250" cy="50815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24" descr="800px-Акт_о_капитуляции_Германии_1945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85750" y="285750"/>
            <a:ext cx="3214687" cy="6019800"/>
          </a:xfrm>
          <a:prstGeom prst="rect">
            <a:avLst/>
          </a:prstGeom>
          <a:noFill/>
          <a:ln>
            <a:noFill/>
          </a:ln>
          <a:effectLst>
            <a:outerShdw blurRad="63500">
              <a:srgbClr val="000000">
                <a:alpha val="69803"/>
              </a:srgbClr>
            </a:outerShdw>
          </a:effectLst>
        </p:spPr>
      </p:pic>
      <p:sp>
        <p:nvSpPr>
          <p:cNvPr id="161" name="Google Shape;161;p24"/>
          <p:cNvSpPr txBox="1"/>
          <p:nvPr/>
        </p:nvSpPr>
        <p:spPr>
          <a:xfrm>
            <a:off x="285750" y="6357937"/>
            <a:ext cx="3571875" cy="29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Times New Roman"/>
              <a:buNone/>
            </a:pPr>
            <a:r>
              <a:rPr lang="ru-RU" sz="1300" b="1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Акт о военной капитуляции Германии</a:t>
            </a:r>
            <a:endParaRPr/>
          </a:p>
        </p:txBody>
      </p:sp>
      <p:sp>
        <p:nvSpPr>
          <p:cNvPr id="162" name="Google Shape;162;p24"/>
          <p:cNvSpPr txBox="1"/>
          <p:nvPr/>
        </p:nvSpPr>
        <p:spPr>
          <a:xfrm>
            <a:off x="3643312" y="5500687"/>
            <a:ext cx="5357812" cy="492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Times New Roman"/>
              <a:buNone/>
            </a:pPr>
            <a:r>
              <a:rPr lang="ru-RU" sz="1300" b="1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Телеграмма Деница командующему авиацией фельдмаршалу Роберту фон Грейму, с приказом полностью прекратить огонь   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651651760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b0cdf328e98a47dbbd91e66cb9b58f9_thumb255B2255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853354" cy="6858000"/>
          </a:xfrm>
          <a:prstGeom prst="rect">
            <a:avLst/>
          </a:prstGeom>
        </p:spPr>
      </p:pic>
      <p:pic>
        <p:nvPicPr>
          <p:cNvPr id="5" name="Рисунок 4" descr="0b0cfacdc31b7b9f25a88044e31b1ec2_thumb255B1255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50772" y="0"/>
            <a:ext cx="46932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185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Лена\Рабочий стол\вов на дв\300px-US_landing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10304" y="2204864"/>
            <a:ext cx="5633696" cy="467883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2" descr="C:\Documents and Settings\Лена\Рабочий стол\вов на дв\kapi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32401"/>
            <a:ext cx="3821451" cy="24691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746154" y="618917"/>
            <a:ext cx="5161995" cy="129614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Стратегические планы японского правительства.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/>
          </a:p>
        </p:txBody>
      </p:sp>
      <p:pic>
        <p:nvPicPr>
          <p:cNvPr id="7" name="Picture 3" descr="C:\Documents and Settings\Лена\Рабочий стол\вов на дв\Koreanwarmontag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232557"/>
            <a:ext cx="3440640" cy="46241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94412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6279" y="20379"/>
            <a:ext cx="9144000" cy="1296144"/>
          </a:xfrm>
        </p:spPr>
        <p:txBody>
          <a:bodyPr>
            <a:noAutofit/>
          </a:bodyPr>
          <a:lstStyle/>
          <a:p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В августе 1945 году командующим Камчатским оборонным районом был подписан указ о формировании десантной группы на остров </a:t>
            </a:r>
            <a:r>
              <a:rPr lang="ru-RU" altLang="ru-RU" sz="2800" b="1" dirty="0" err="1" smtClean="0">
                <a:latin typeface="Times New Roman" pitchFamily="18" charset="0"/>
                <a:cs typeface="Times New Roman" pitchFamily="18" charset="0"/>
              </a:rPr>
              <a:t>Шумшу</a:t>
            </a:r>
            <a:endParaRPr lang="ru-RU" sz="2800" dirty="0"/>
          </a:p>
        </p:txBody>
      </p:sp>
      <p:pic>
        <p:nvPicPr>
          <p:cNvPr id="4" name="Picture 6" descr="K:\Курильский Десант\ДЛЯ МУЗЕЯ\Большие\ltcfy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72816"/>
            <a:ext cx="4343675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K:\Город воинской славы для журнала\ЦАМО ф2285-оп 1 д 4 л  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1432" y="1697111"/>
            <a:ext cx="3644106" cy="4687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0071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ГОС\Рабочий стол\классный час курил\курильский десант\48332848_Japan_Ussr_rel8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5" t="3809" r="5074" b="4121"/>
          <a:stretch>
            <a:fillRect/>
          </a:stretch>
        </p:blipFill>
        <p:spPr bwMode="auto">
          <a:xfrm>
            <a:off x="214313" y="106363"/>
            <a:ext cx="5286375" cy="660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500688" y="3645024"/>
            <a:ext cx="345638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Курильские острова –исконно русская территория, захваченная японскими милитаристами в ходе русско-японской войны 1904-1905 г.г.  </a:t>
            </a:r>
            <a:endParaRPr lang="en-US" sz="2400" b="1" dirty="0" smtClean="0">
              <a:solidFill>
                <a:schemeClr val="accent4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chemeClr val="accent4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Documents and Settings\ГОС\Рабочий стол\классный час курил\cent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688" y="-1"/>
            <a:ext cx="3267847" cy="3768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99098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Плавающие танки , подразделение морской пехоты Японии, остров </a:t>
            </a:r>
            <a:r>
              <a:rPr lang="ru-RU" sz="3200" b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Шумшу</a:t>
            </a:r>
            <a:endParaRPr lang="ru-RU" sz="3200" dirty="0"/>
          </a:p>
        </p:txBody>
      </p:sp>
      <p:pic>
        <p:nvPicPr>
          <p:cNvPr id="4" name="Picture 2" descr="E:\2 мировая на камчатке\Плавающие танки , подразделение морской пехоты Японии, о.Шумшу.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5" y="1988840"/>
            <a:ext cx="9116557" cy="4869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068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9552" y="188609"/>
            <a:ext cx="4536504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i="1" dirty="0" smtClean="0"/>
          </a:p>
          <a:p>
            <a:r>
              <a:rPr lang="ru-RU" sz="2000" b="1" i="1" dirty="0" smtClean="0">
                <a:solidFill>
                  <a:schemeClr val="bg2"/>
                </a:solidFill>
              </a:rPr>
              <a:t>Курильская </a:t>
            </a:r>
            <a:r>
              <a:rPr lang="ru-RU" sz="2000" b="1" i="1" dirty="0">
                <a:solidFill>
                  <a:schemeClr val="bg2"/>
                </a:solidFill>
              </a:rPr>
              <a:t>десантная операция 19 августа - 2 сентября 1945 г. Схема.</a:t>
            </a:r>
            <a:endParaRPr lang="ru-RU" sz="20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249348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1520" y="188640"/>
            <a:ext cx="4752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Посадка пехоты на морские суда. Курильская десантная операция.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Август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1945 г.</a:t>
            </a:r>
          </a:p>
        </p:txBody>
      </p:sp>
    </p:spTree>
    <p:extLst>
      <p:ext uri="{BB962C8B-B14F-4D97-AF65-F5344CB8AC3E}">
        <p14:creationId xmlns:p14="http://schemas.microsoft.com/office/powerpoint/2010/main" val="129213512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1520" y="260648"/>
            <a:ext cx="4752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Советские бронебойщики на острове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Шумшу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в ходе Курильской десантной операции. Август 1945 г.</a:t>
            </a:r>
          </a:p>
        </p:txBody>
      </p:sp>
    </p:spTree>
    <p:extLst>
      <p:ext uri="{BB962C8B-B14F-4D97-AF65-F5344CB8AC3E}">
        <p14:creationId xmlns:p14="http://schemas.microsoft.com/office/powerpoint/2010/main" val="33044651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51401" y="1331766"/>
            <a:ext cx="5392599" cy="3033337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004048" y="0"/>
            <a:ext cx="4139952" cy="14773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31 ЯНВАРЯ ТАНКИСТЫ 1-ГО БЕЛОРУССКОГО ФРОНТА ВЫШЛИ К ОДЕРУ В РАЙОНЕ КЮСТРИНА И ФРАНКФУРТА-НА-ОДЕРЕ.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5004048" cy="20313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РЕЗУЛЬТАТЕ ВИСЛА-ОДЕРСКОЙ ОПЕРАЦИИ БЫЛО ПОЛНОСТЬЮ РАЗГРОМЛЕНО 35 ДИВИЗИЙ ПРОТИВНИКА, ЕЩЁ 25 ПОТЕРЯЛИ ОТ 50 ДО 70 % ЛИЧНОГО СОСТАВА, БЫЛО ВЗЯТО В ПЛЕН ОКОЛО 150 ТЫСЯЧ ЧЕЛОВЕК. 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harnikow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060848"/>
            <a:ext cx="4995062" cy="4797152"/>
          </a:xfrm>
          <a:prstGeom prst="rect">
            <a:avLst/>
          </a:prstGeom>
        </p:spPr>
      </p:pic>
      <p:pic>
        <p:nvPicPr>
          <p:cNvPr id="7" name="Рисунок 6" descr="24076_Germanij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4048" y="4212570"/>
            <a:ext cx="4139952" cy="2645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425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83968" y="188640"/>
            <a:ext cx="4536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Высадка морского десанта на остров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Шумшу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 Художник Г.А.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Сотсков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24034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5536" y="260648"/>
            <a:ext cx="41764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Десант на Курильских островах. Художник А.И.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Плотнов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 1948 г.</a:t>
            </a:r>
          </a:p>
        </p:txBody>
      </p:sp>
    </p:spTree>
    <p:extLst>
      <p:ext uri="{BB962C8B-B14F-4D97-AF65-F5344CB8AC3E}">
        <p14:creationId xmlns:p14="http://schemas.microsoft.com/office/powerpoint/2010/main" val="220772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&amp;Icy;&amp;lcy;&amp;softcy;&amp;icy;&amp;chcy;&amp;iecy;&amp;vcy; &amp;Pcy;&amp;iecy;&amp;tcy;&amp;rcy; &amp;Icy;&amp;vcy;&amp;acy;&amp;ncy;&amp;ocy;&amp;vcy;&amp;icy;&amp;ch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8099" y="0"/>
            <a:ext cx="2448272" cy="3416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&amp;Ncy;&amp;icy;&amp;kcy;&amp;ocy;&amp;lcy;&amp;acy;&amp;jcy; &amp;Acy;&amp;lcy;&amp;iecy;&amp;kcy;&amp;scy;&amp;acy;&amp;ncy;&amp;dcy;&amp;rcy;&amp;ocy;&amp;vcy;&amp;icy;&amp;chcy; &amp;Vcy;&amp;icy;&amp;lcy;&amp;kcy;&amp;ocy;&amp;vcy; &amp;bcy;&amp;icy;&amp;ocy;&amp;gcy;&amp;rcy;&amp;acy;&amp;fcy;&amp;icy;&amp;yacy;, &amp;fcy;&amp;ocy;&amp;tcy;&amp;ocy;, &amp;icy;&amp;scy;&amp;tcy;&amp;ocy;&amp;rcy;&amp;icy;&amp;icy; - &amp;scy;&amp;ocy;&amp;vcy;&amp;iecy;&amp;tcy;&amp;scy;&amp;kcy;&amp;icy;&amp;jcy; &amp;vcy;&amp;ocy;&amp;iecy;&amp;ncy;&amp;ncy;&amp;ycy;&amp;jcy; &amp;mcy;&amp;ocy;&amp;rcy;&amp;yacy;&amp;kcy;, &amp;scy;&amp;tcy;&amp;acy;&amp;rcy;&amp;shcy;&amp;icy;&amp;ncy;&amp;acy; 1-&amp;ocy;&amp;jcy; &amp;scy;&amp;tcy;&amp;acy;&amp;tcy;&amp;softcy;&amp;icy;, &amp;Gcy;&amp;iecy;&amp;rcy;&amp;ocy;&amp;jcy; &amp;Scy;&amp;ocy;&amp;vcy;&amp;iecy;&amp;tcy;&amp;scy;&amp;kcy;&amp;ocy;&amp;gcy;&amp;ocy; &amp;Scy;&amp;ocy;&amp;yucy;&amp;zcy;&amp;a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051" y="4509120"/>
            <a:ext cx="3671744" cy="2529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&amp;Acy;&amp;ucy;&amp;kcy;&amp;tscy;&amp;icy;&amp;ocy;&amp;ncy;: &amp;kcy;&amp;ucy;&amp;pcy;&amp;icy;&amp;tcy;&amp;softcy; &quot;&amp;pcy;/&amp;lcy; &amp;icy;&amp;mcy;. &amp;Pcy;. &amp;Icy;&amp;Lcy;&amp;SOFTcy;&amp;Icy;&amp;CHcy;&amp;IEcy;&amp;Vcy;&amp;Acy;. &amp;Scy;&amp;ocy;&amp;vcy;&amp;iecy;&amp;tcy;&amp;scy;&amp;kcy;&amp;ocy;&amp;jcy; &amp;Pcy;&amp;Icy;&amp;Ocy;&amp;Ncy;&amp;IEcy;&amp;Rcy;&amp;Icy;&amp;Icy; 50 &amp;lcy;&amp;iecy;&amp;tcy;. &amp;Ncy;&amp;acy;&amp;gcy;&amp;rcy;&amp;acy;&amp;dcy;&amp;ncy;&amp;acy;&amp;yacy; &amp;mcy;&amp;iecy;&amp;dcy;&amp;acy;&amp;lcy;&amp;softcy;&amp;kcy;&amp;acy;, &amp;pcy;&amp;ocy;&amp;dcy;&amp;vcy;&amp;iecy;&amp;scy; &amp;scy; &amp;ncy;&amp;acy;&amp;kcy;&amp;lcy;&amp;acy;&amp;dcy;&amp;kcy;&amp;ocy;&amp;jcy; (&amp;lcy;.&amp;mcy;., &amp;bcy;&amp;ucy;&amp;lcy;&amp;acy;&amp;vcy;&amp;kcy;&amp;acy; &amp;ncy;&amp;acy; &amp;icy;&amp;ncy;&amp;tcy;&amp;iecy;&amp;rcy;&amp;ie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6371" y="49260"/>
            <a:ext cx="3603613" cy="27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Объект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1" y="-122852"/>
            <a:ext cx="3056619" cy="3539046"/>
          </a:xfrm>
          <a:prstGeom prst="rect">
            <a:avLst/>
          </a:prstGeom>
        </p:spPr>
      </p:pic>
      <p:pic>
        <p:nvPicPr>
          <p:cNvPr id="10" name="Объект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3360415"/>
            <a:ext cx="5004048" cy="349758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-78469" y="3645024"/>
            <a:ext cx="41764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Память о героях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7567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K:\Курильский Десант\ДЛЯ МУЗЕЯ\2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680" y="24971"/>
            <a:ext cx="3628505" cy="3391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C:\Users\viter\Desktop\Рисунок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3578" y="-12033"/>
            <a:ext cx="5550421" cy="3656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K:\Город воинской славы для журнала\Парад Победы в Советско-японской войне. Сентябрь 1945 г. г. Петропавловск-Камчатский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431898"/>
            <a:ext cx="4817223" cy="3426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7539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964488" cy="6858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Датой окончания второй мировой войны считается 2 сентября 1945 года, когда капитулировали войска японских агрессоров. В городе прошел митинг посвященный этому событию.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User\Desktop\шщ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84784"/>
            <a:ext cx="7848872" cy="516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0502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WhatsApp Image 2022-04-19 at 11.30.41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1124744"/>
            <a:ext cx="1795646" cy="1817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005064"/>
            <a:ext cx="9036496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региональный конкурс, посвященный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памяти подвига жителей Камчатки в годы войны, к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77-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летию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Великой Победы и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Курильской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десантной операции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«Подвиг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Камчатцев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вовек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 забыть!»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236" y="192346"/>
            <a:ext cx="2906638" cy="825624"/>
          </a:xfrm>
          <a:prstGeom prst="rect">
            <a:avLst/>
          </a:prstGeom>
        </p:spPr>
      </p:pic>
      <p:pic>
        <p:nvPicPr>
          <p:cNvPr id="7" name="Рисунок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5785" y="195943"/>
            <a:ext cx="961383" cy="822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 descr="https://www.ph4.ru/DL/LOGO/e/edinaya_russia__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95943"/>
            <a:ext cx="2952328" cy="822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8817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7495" y="620688"/>
            <a:ext cx="9144000" cy="57606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школьники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7-11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классов и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студенты 1-2 курсов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СПО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УЧАСТНИКИ КОНКУРСА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110117"/>
            <a:ext cx="9144000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ЭТАПЫ КОНКУРСА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752" y="1643736"/>
            <a:ext cx="927077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этап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(отборочный)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200" b="1" u="sng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200" b="1" u="sng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2200" b="1" u="sng" dirty="0">
                <a:latin typeface="Times New Roman" pitchFamily="18" charset="0"/>
                <a:cs typeface="Times New Roman" pitchFamily="18" charset="0"/>
              </a:rPr>
              <a:t>апреля по 10 мая 2022 года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в образовательных организациях -  подготовка и оформление материалов участников.</a:t>
            </a:r>
          </a:p>
          <a:p>
            <a:pPr lvl="0"/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этап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(итоговый).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Итоговый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этап конкурса проводится в два тура:</a:t>
            </a:r>
          </a:p>
          <a:p>
            <a:pPr lvl="0"/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Заочный тур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200" b="1" u="sng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200" b="1" u="sng" dirty="0">
                <a:latin typeface="Times New Roman" pitchFamily="18" charset="0"/>
                <a:cs typeface="Times New Roman" pitchFamily="18" charset="0"/>
              </a:rPr>
              <a:t>11 мая по 17 мая 2022 года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Очный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тур (подведение итогов) </a:t>
            </a:r>
            <a:r>
              <a:rPr lang="ru-RU" sz="2200" b="1" u="sng" dirty="0" smtClean="0">
                <a:latin typeface="Times New Roman" pitchFamily="18" charset="0"/>
                <a:cs typeface="Times New Roman" pitchFamily="18" charset="0"/>
              </a:rPr>
              <a:t>с 1</a:t>
            </a:r>
            <a:r>
              <a:rPr lang="en-US" sz="2200" b="1" u="sng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22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u="sng" dirty="0">
                <a:latin typeface="Times New Roman" pitchFamily="18" charset="0"/>
                <a:cs typeface="Times New Roman" pitchFamily="18" charset="0"/>
              </a:rPr>
              <a:t>мая по 24 мая 2022 года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итогам заочного тура лучшие работы допускаются на итоговое мероприятие. На итоговом мероприятии будет проводиться церемония награждения лучших работ по всем номинациям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4533820"/>
            <a:ext cx="9144000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ПРИЕМ ЗАЯВОК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086" y="5057040"/>
            <a:ext cx="90902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Сроки </a:t>
            </a:r>
            <a:r>
              <a:rPr lang="ru-RU" sz="2400" b="1" u="sng" dirty="0">
                <a:latin typeface="Times New Roman" pitchFamily="18" charset="0"/>
                <a:cs typeface="Times New Roman" pitchFamily="18" charset="0"/>
              </a:rPr>
              <a:t>приема заявок с 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2400" b="1" u="sng" dirty="0">
                <a:latin typeface="Times New Roman" pitchFamily="18" charset="0"/>
                <a:cs typeface="Times New Roman" pitchFamily="18" charset="0"/>
              </a:rPr>
              <a:t>апреля по 10 мая 2022 года. </a:t>
            </a:r>
            <a:endParaRPr lang="ru-RU" sz="24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Срок </a:t>
            </a:r>
            <a:r>
              <a:rPr lang="ru-RU" sz="2400" b="1" u="sng" dirty="0">
                <a:latin typeface="Times New Roman" pitchFamily="18" charset="0"/>
                <a:cs typeface="Times New Roman" pitchFamily="18" charset="0"/>
              </a:rPr>
              <a:t>приема конкурсных работ до 10 мая 2022 года.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3061" y="5842337"/>
            <a:ext cx="915107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Молодёжный парламент Камчатки: 683000, Камчатский край, г. Петропавловск-Камчатский, пл. Ленина, 1,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каб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 110, 8-(415-2) - 42-55-51, </a:t>
            </a:r>
          </a:p>
          <a:p>
            <a:pPr algn="ctr"/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mail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1" u="sng" dirty="0" err="1">
                <a:latin typeface="Times New Roman" pitchFamily="18" charset="0"/>
                <a:cs typeface="Times New Roman" pitchFamily="18" charset="0"/>
                <a:hlinkClick r:id="rId2"/>
              </a:rPr>
              <a:t>mpkamkrai</a:t>
            </a:r>
            <a:r>
              <a:rPr lang="ru-RU" sz="2000" b="1" u="sng" dirty="0">
                <a:latin typeface="Times New Roman" pitchFamily="18" charset="0"/>
                <a:cs typeface="Times New Roman" pitchFamily="18" charset="0"/>
                <a:hlinkClick r:id="rId2"/>
              </a:rPr>
              <a:t>@</a:t>
            </a:r>
            <a:r>
              <a:rPr lang="en-US" sz="2000" b="1" u="sng" dirty="0">
                <a:latin typeface="Times New Roman" pitchFamily="18" charset="0"/>
                <a:cs typeface="Times New Roman" pitchFamily="18" charset="0"/>
                <a:hlinkClick r:id="rId2"/>
              </a:rPr>
              <a:t>mail</a:t>
            </a:r>
            <a:r>
              <a:rPr lang="ru-RU" sz="2000" b="1" u="sng" dirty="0">
                <a:latin typeface="Times New Roman" pitchFamily="18" charset="0"/>
                <a:cs typeface="Times New Roman" pitchFamily="18" charset="0"/>
                <a:hlinkClick r:id="rId2"/>
              </a:rPr>
              <a:t>.</a:t>
            </a:r>
            <a:r>
              <a:rPr lang="en-US" sz="2000" b="1" u="sng" dirty="0" err="1">
                <a:latin typeface="Times New Roman" pitchFamily="18" charset="0"/>
                <a:cs typeface="Times New Roman" pitchFamily="18" charset="0"/>
                <a:hlinkClick r:id="rId2"/>
              </a:rPr>
              <a:t>ru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6023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НОМИНАЦИИ КОНКУРСА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395" y="3564250"/>
            <a:ext cx="9144000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ТЕМАТИКА КОНКУРСНЫХ РАБОТ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20433" y="523220"/>
            <a:ext cx="9144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400" b="1" u="sng" dirty="0">
                <a:latin typeface="Times New Roman" pitchFamily="18" charset="0"/>
                <a:cs typeface="Times New Roman" pitchFamily="18" charset="0"/>
              </a:rPr>
              <a:t>исследовательская работа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учащихся по краеведению, мини-сочинение, эссе, литературное произведение, рассказ, стихотворение, отражающие события Великой Отечественной войны и Второй мировой войны;</a:t>
            </a: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400" b="1" u="sng" dirty="0">
                <a:latin typeface="Times New Roman" pitchFamily="18" charset="0"/>
                <a:cs typeface="Times New Roman" pitchFamily="18" charset="0"/>
              </a:rPr>
              <a:t>изобразительное искусство</a:t>
            </a:r>
            <a:r>
              <a:rPr lang="ru-RU" sz="2400" u="sng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рисунки, плакаты. Работы могут быть выполнены карандашом, фломастером, акварелью, гуашью, маслом, тушью, пастелью с использованием прикладных материалов при необходимости.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2395" y="4087470"/>
            <a:ext cx="919876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Война в судьбе моей семьи».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«Мой край в годы Второй мировой войны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». 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Роль организаций в Победе СССР во Второй мировой войне».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Дети войны».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Военная мирная жизнь».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Каждая улица рассказывает».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Женские лица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войны».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1607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КОНТАКТЫ И ИНФОРМАЦИОННОЕ ОБЕСПЕЧЕНИЕ КОНКУРСА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12576" y="991044"/>
            <a:ext cx="9144000" cy="603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депутат Молодежного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парламента,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автор положения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преподаватель истории,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координатор по патриотическому направлению в Камчатском крае,  региональный координатор партийного проекта «Историческая память» - Соколова Ольга Константиновна, 8-914-625-98-27 (моб.); 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филолог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, ОО КМНС «Дружба Северян» Закревская Надежда Александровна, 8-963-833-0917 (моб); 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председатель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Молодежного парламента Камчатки,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Югай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Елизавета Альбертовна – 8-963-832-11-01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куратор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Молодежного парламента Камчатки –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Русанова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Татьяна Анатольевна, 8-(415-2) -42-55-51 (раб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Итоги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Конкурса размещаются на электронных страницах Законодательного Собрания Камчатского края:</a:t>
            </a:r>
          </a:p>
          <a:p>
            <a:pPr algn="ctr"/>
            <a:r>
              <a:rPr lang="ru-RU" sz="2400" u="sng" dirty="0">
                <a:latin typeface="Times New Roman" pitchFamily="18" charset="0"/>
                <a:cs typeface="Times New Roman" pitchFamily="18" charset="0"/>
                <a:hlinkClick r:id="rId2"/>
              </a:rPr>
              <a:t>http://www.zaksobr.kamchatka.ru/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Молодёжного парламента Камчатки:</a:t>
            </a: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https://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me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mpkk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41</a:t>
            </a:r>
          </a:p>
          <a:p>
            <a:pPr algn="ctr"/>
            <a:r>
              <a:rPr lang="en-US" sz="2400" u="sng" dirty="0">
                <a:latin typeface="Times New Roman" pitchFamily="18" charset="0"/>
                <a:cs typeface="Times New Roman" pitchFamily="18" charset="0"/>
                <a:hlinkClick r:id="rId3"/>
              </a:rPr>
              <a:t>https</a:t>
            </a:r>
            <a:r>
              <a:rPr lang="ru-RU" sz="2400" u="sng" dirty="0">
                <a:latin typeface="Times New Roman" pitchFamily="18" charset="0"/>
                <a:cs typeface="Times New Roman" pitchFamily="18" charset="0"/>
                <a:hlinkClick r:id="rId3"/>
              </a:rPr>
              <a:t>://</a:t>
            </a:r>
            <a:r>
              <a:rPr lang="en-US" sz="2400" u="sng" dirty="0">
                <a:latin typeface="Times New Roman" pitchFamily="18" charset="0"/>
                <a:cs typeface="Times New Roman" pitchFamily="18" charset="0"/>
                <a:hlinkClick r:id="rId3"/>
              </a:rPr>
              <a:t>www</a:t>
            </a:r>
            <a:r>
              <a:rPr lang="ru-RU" sz="2400" u="sng" dirty="0">
                <a:latin typeface="Times New Roman" pitchFamily="18" charset="0"/>
                <a:cs typeface="Times New Roman" pitchFamily="18" charset="0"/>
                <a:hlinkClick r:id="rId3"/>
              </a:rPr>
              <a:t>.</a:t>
            </a:r>
            <a:r>
              <a:rPr lang="en-US" sz="2400" u="sng" dirty="0" err="1">
                <a:latin typeface="Times New Roman" pitchFamily="18" charset="0"/>
                <a:cs typeface="Times New Roman" pitchFamily="18" charset="0"/>
                <a:hlinkClick r:id="rId3"/>
              </a:rPr>
              <a:t>vk</a:t>
            </a:r>
            <a:r>
              <a:rPr lang="ru-RU" sz="2400" u="sng" dirty="0">
                <a:latin typeface="Times New Roman" pitchFamily="18" charset="0"/>
                <a:cs typeface="Times New Roman" pitchFamily="18" charset="0"/>
                <a:hlinkClick r:id="rId3"/>
              </a:rPr>
              <a:t>.</a:t>
            </a:r>
            <a:r>
              <a:rPr lang="en-US" sz="2400" u="sng" dirty="0">
                <a:latin typeface="Times New Roman" pitchFamily="18" charset="0"/>
                <a:cs typeface="Times New Roman" pitchFamily="18" charset="0"/>
                <a:hlinkClick r:id="rId3"/>
              </a:rPr>
              <a:t>com</a:t>
            </a:r>
            <a:r>
              <a:rPr lang="ru-RU" sz="2400" u="sng" dirty="0">
                <a:latin typeface="Times New Roman" pitchFamily="18" charset="0"/>
                <a:cs typeface="Times New Roman" pitchFamily="18" charset="0"/>
                <a:hlinkClick r:id="rId3"/>
              </a:rPr>
              <a:t>/</a:t>
            </a:r>
            <a:r>
              <a:rPr lang="en-US" sz="2400" u="sng" dirty="0" err="1">
                <a:latin typeface="Times New Roman" pitchFamily="18" charset="0"/>
                <a:cs typeface="Times New Roman" pitchFamily="18" charset="0"/>
                <a:hlinkClick r:id="rId3"/>
              </a:rPr>
              <a:t>molparlkam</a:t>
            </a:r>
            <a:r>
              <a:rPr lang="ru-RU" sz="2400" u="sng" dirty="0">
                <a:latin typeface="Times New Roman" pitchFamily="18" charset="0"/>
                <a:cs typeface="Times New Roman" pitchFamily="18" charset="0"/>
                <a:hlinkClick r:id="rId3"/>
              </a:rPr>
              <a:t>/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4488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aktk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1259632"/>
            <a:ext cx="8064896" cy="5597038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0" y="116632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ПРИГЛАШАЕМ ВСЕХ УЧАСТВОВАТЬ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КОНКУРСЕ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5933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0000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34100" y="2132856"/>
            <a:ext cx="3009900" cy="5000625"/>
          </a:xfrm>
          <a:prstGeom prst="rect">
            <a:avLst/>
          </a:prstGeom>
        </p:spPr>
      </p:pic>
      <p:pic>
        <p:nvPicPr>
          <p:cNvPr id="9" name="Рисунок 8" descr="zhukov_SAV_4017_39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80528" y="2204864"/>
            <a:ext cx="3672408" cy="48965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БЕРЛИНСКОЙ НАСТУПАТЕЛЬНОЙ ОПЕРАЦИИ УЧАСТВОВАЛИ ВОЙСКА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" y="836712"/>
            <a:ext cx="3059831" cy="147732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1-ГО БЕЛОРУССКОГО ФРОНТА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ГЕОРГИЯ КОНСТАНТИНОВИЧА ЖУКОВА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59832" y="836712"/>
            <a:ext cx="3240360" cy="163121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2-ГО БЕЛОРУССКОГО ФРОНТА КОНСТАНТИНА КОНСТАНТИНОВИЧА РОКОССОВСКОГО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00192" y="836712"/>
            <a:ext cx="2843808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1-ГО УКРАИНСКОГО ФРОНТА ИВАНА СТЕПАНОВИЧА КОНЕВА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rokossovsky194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59832" y="2420888"/>
            <a:ext cx="3240360" cy="454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32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erl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6076056"/>
            <a:ext cx="9144000" cy="1393419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71600" y="0"/>
            <a:ext cx="7116628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КАРТА БЕРЛИНСКОЙ НАСТУПАТЕЛЬНОЙ ОПЕРАЦИИ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3275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15727_html_7a527aa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5012" cy="6165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05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undesarchiv_Bild_183-E0406-0022-012,_Sowjetische_Artillerie_vor_Berl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8585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7020272" cy="132343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ПОНЕДЕЛЬНИК 16 АПРЕЛЯ В 3 ЧАСА НОЧИ ПО БЕРЛИНСКОМУ ВРЕМЕНИ ТИШИНУ ФРОНТА ВСЕХ АРМИЙ ВЗОРВАЛ МОЩНЫЙ ЗАЛП ОГРОМНОЙ МАССЫ АРТИЛЛЕРИИ И МИНОМЕТОВ.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07904" y="5842337"/>
            <a:ext cx="5436096" cy="10156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КАК ТОЛЬКО ОГНЕННЫЙ ШТОРМ ПЕРЕСТАЛ БУШЕВАТЬ, ЗАЖГЛИСЬ 150 ЗЕНИТНЫХ ПРОЖЕКТОРОВ.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projectror_pvo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19872" y="2107970"/>
            <a:ext cx="5724128" cy="3644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909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Безымянный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696805" y="0"/>
            <a:ext cx="10119147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07704" y="476672"/>
            <a:ext cx="5256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ШТУРМ ЗЕЕЛОВСКИХ ВЫСОТ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7127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23761" y="0"/>
            <a:ext cx="9591522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069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154</TotalTime>
  <Words>1040</Words>
  <Application>Microsoft Office PowerPoint</Application>
  <PresentationFormat>Экран (4:3)</PresentationFormat>
  <Paragraphs>84</Paragraphs>
  <Slides>39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3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Стратегические планы японского правительства. </vt:lpstr>
      <vt:lpstr> В августе 1945 году командующим Камчатским оборонным районом был подписан указ о формировании десантной группы на остров Шумшу</vt:lpstr>
      <vt:lpstr>Презентация PowerPoint</vt:lpstr>
      <vt:lpstr>Плавающие танки , подразделение морской пехоты Японии, остров Шумшу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Датой окончания второй мировой войны считается 2 сентября 1945 года, когда капитулировали войска японских агрессоров. В городе прошел митинг посвященный этому событию.</vt:lpstr>
      <vt:lpstr>региональный конкурс, посвященный памяти подвига жителей Камчатки в годы войны, к 77- летию Великой Победы и  Курильской десантной операции «Подвиг Камчатцев вовек не забыть!»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Sokol</dc:creator>
  <cp:lastModifiedBy>Русанова Татьяна Анатольевна</cp:lastModifiedBy>
  <cp:revision>14</cp:revision>
  <dcterms:created xsi:type="dcterms:W3CDTF">2022-04-12T21:44:01Z</dcterms:created>
  <dcterms:modified xsi:type="dcterms:W3CDTF">2022-04-19T21:09:26Z</dcterms:modified>
</cp:coreProperties>
</file>